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57" r:id="rId3"/>
    <p:sldId id="279" r:id="rId4"/>
    <p:sldId id="277" r:id="rId5"/>
    <p:sldId id="280" r:id="rId6"/>
    <p:sldId id="286" r:id="rId7"/>
    <p:sldId id="283" r:id="rId8"/>
    <p:sldId id="281" r:id="rId9"/>
    <p:sldId id="261" r:id="rId10"/>
    <p:sldId id="284" r:id="rId11"/>
    <p:sldId id="28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155" y="-5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D8332-689D-4BA7-8FBF-AAA79FDF7A7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9692B-A600-4B56-B944-B5C4CB7AD4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92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2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• KPTBS: Mangel an Impulskontrolle, Selbstfürsorge, Sinnhaftigkeit, sicherer Bindung, adäquater Körperwahrnehmung</a:t>
            </a:r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11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3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• KPTBS: Mangel an Impulskontrolle, Selbstfürsorge, Sinnhaftigkeit, sicherer Bindung, adäquater Körperwahrnehmung</a:t>
            </a:r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4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• KPTBS: Mangel an Impulskontrolle, Selbstfürsorge, Sinnhaftigkeit, sicherer Bindung, adäquater Körperwahrnehmung</a:t>
            </a:r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77563C-1DBC-429C-BE73-CA2494BEDF52}" type="slidenum">
              <a:rPr lang="de-DE" sz="1200">
                <a:cs typeface="Arial" charset="0"/>
              </a:rPr>
              <a:pPr algn="r"/>
              <a:t>5</a:t>
            </a:fld>
            <a:endParaRPr lang="de-DE" sz="120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gesetzliche Maßnahmen zur Tabakprävention betrifft, gehört Deutschland zu den Schlusslichtern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westlichen Welt. Daran wird auch die Einführung bildlicher Warnhinweise (ab Mai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2016) und das Verbot der Außenwerbung (ab Juli 2020) nichts ändern. Allen Aufklärungskampagnen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zum Trotz rauchten 2014 immer noch 40% der jungen Erwachsenen. Die Zigarette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wird daher auch in Zukunft mehr Todesopfer fordern als alle anderen Drogen. Das spricht für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eine Neubewertung der E-Zigarette, die zu einer deutlichen Schadensminimierung beitragen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könnte – insbesondere in sozial benachteiligten Bevölkerungsgruppen.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77563C-1DBC-429C-BE73-CA2494BEDF52}" type="slidenum">
              <a:rPr lang="de-DE" sz="1200">
                <a:cs typeface="Arial" charset="0"/>
              </a:rPr>
              <a:pPr algn="r"/>
              <a:t>6</a:t>
            </a:fld>
            <a:endParaRPr lang="de-DE" sz="120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gesetzliche Maßnahmen zur Tabakprävention betrifft, gehört Deutschland zu den Schlusslichtern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westlichen Welt. Daran wird auch die Einführung bildlicher Warnhinweise (ab Mai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2016) und das Verbot der Außenwerbung (ab Juli 2020) nichts ändern. Allen Aufklärungskampagnen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zum Trotz rauchten 2014 immer noch 40% der jungen Erwachsenen. Die Zigarette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wird daher auch in Zukunft mehr Todesopfer fordern als alle anderen Drogen. Das spricht für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eine Neubewertung der E-Zigarette, die zu einer deutlichen Schadensminimierung beitragen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könnte – insbesondere in sozial benachteiligten Bevölkerungsgruppen.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7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8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9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9CFFF8B-4F6F-4E0A-8E3A-76CC043B3379}" type="slidenum">
              <a:rPr lang="de-DE" sz="1200">
                <a:cs typeface="Arial" charset="0"/>
              </a:rPr>
              <a:pPr algn="r" eaLnBrk="1" hangingPunct="1"/>
              <a:t>10</a:t>
            </a:fld>
            <a:endParaRPr lang="de-DE" sz="1200"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1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17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45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78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79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07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52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99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05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58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67C-C1F9-49BD-902E-C324E6A64729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C77E-5520-4F86-ABA2-6428C3372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58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r-niedergelassene-arzt.de/kommcenter/coronaktuell/news-details/coronaktuell/leitlinien-zum-rauchstopp-und-die-rolle-der-e-zigarett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fr.bund.de/de/presseinformation/2020/09/e_zigaretten__mehrheit_der_bevoelkerung_sieht_gesundheitliche_risiken-244844.html" TargetMode="External"/><Relationship Id="rId5" Type="http://schemas.openxmlformats.org/officeDocument/2006/relationships/hyperlink" Target="https://www.aerzteblatt.de/treffer?mode=s&amp;wo=17&amp;typ=16&amp;aid=213632&amp;s=Schlusswort" TargetMode="External"/><Relationship Id="rId4" Type="http://schemas.openxmlformats.org/officeDocument/2006/relationships/hyperlink" Target="https://www.aerzteblatt.de/archiv/inhalt?heftid=645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vaping-in-england-evidence-update-march-2020/vaping-in-england-2020-evidence-update-summa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rankfurt-university.de/fileadmin/de/Fachbereiche/FB4/Forschung/ISFF/Ver%C3%B6ffentlichungen/Der_Konsum_von_elektronischen_Dampferzeugnissen_unter_Jugendlichen.pdf" TargetMode="External"/><Relationship Id="rId4" Type="http://schemas.openxmlformats.org/officeDocument/2006/relationships/hyperlink" Target="https://ash.org.uk/wp-content/uploads/2019/06/ASH-Factsheet-Youth-E-cigarette-Use-2019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611560" y="404663"/>
            <a:ext cx="8064896" cy="4810803"/>
          </a:xfrm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E-</a:t>
            </a:r>
            <a:r>
              <a:rPr lang="en-US" b="1" dirty="0" err="1" smtClean="0">
                <a:solidFill>
                  <a:schemeClr val="bg1"/>
                </a:solidFill>
              </a:rPr>
              <a:t>Zigaretten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  <a:r>
              <a:rPr lang="en-US" b="1" dirty="0" err="1" smtClean="0">
                <a:solidFill>
                  <a:schemeClr val="bg1"/>
                </a:solidFill>
              </a:rPr>
              <a:t>Tabakerhitzer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Was </a:t>
            </a:r>
            <a:r>
              <a:rPr lang="en-US" b="1" dirty="0" err="1" smtClean="0">
                <a:solidFill>
                  <a:schemeClr val="bg1"/>
                </a:solidFill>
              </a:rPr>
              <a:t>wir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wissen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müssen</a:t>
            </a:r>
            <a:r>
              <a:rPr lang="en-US" b="1" dirty="0" smtClean="0">
                <a:solidFill>
                  <a:schemeClr val="bg1"/>
                </a:solidFill>
              </a:rPr>
              <a:t> –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err="1" smtClean="0">
                <a:solidFill>
                  <a:schemeClr val="bg1"/>
                </a:solidFill>
              </a:rPr>
              <a:t>Eine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Zwischenbilanz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Webinar,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.6.2020</a:t>
            </a:r>
            <a:endParaRPr lang="de-AT" sz="2000" b="1" dirty="0">
              <a:solidFill>
                <a:schemeClr val="bg1"/>
              </a:solidFill>
            </a:endParaRPr>
          </a:p>
        </p:txBody>
      </p:sp>
      <p:sp>
        <p:nvSpPr>
          <p:cNvPr id="14338" name="Untertitel 2"/>
          <p:cNvSpPr>
            <a:spLocks noGrp="1"/>
          </p:cNvSpPr>
          <p:nvPr>
            <p:ph type="subTitle" idx="1"/>
          </p:nvPr>
        </p:nvSpPr>
        <p:spPr>
          <a:xfrm>
            <a:off x="4788024" y="5270586"/>
            <a:ext cx="4668334" cy="975357"/>
          </a:xfrm>
        </p:spPr>
        <p:txBody>
          <a:bodyPr>
            <a:normAutofit/>
          </a:bodyPr>
          <a:lstStyle/>
          <a:p>
            <a:pPr eaLnBrk="1" hangingPunct="1"/>
            <a:r>
              <a:rPr lang="de-AT" sz="24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de-AT" sz="2400" b="1" dirty="0" smtClean="0">
                <a:solidFill>
                  <a:schemeClr val="tx1"/>
                </a:solidFill>
              </a:rPr>
              <a:t>Prof. Dr. Heino Stöver</a:t>
            </a:r>
          </a:p>
        </p:txBody>
      </p:sp>
      <p:pic>
        <p:nvPicPr>
          <p:cNvPr id="5" name="Bild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5375358"/>
            <a:ext cx="2159635" cy="870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E:\Win7-User\Stoever\Documents\Eigene Texte 26 3 2013\Forschung\1SFF\admin\Logo\Logo ISFF final RZ klein 281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388935"/>
            <a:ext cx="2772308" cy="107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9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58175" cy="1439862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de-DE" sz="4800" b="1" baseline="30000" dirty="0" smtClean="0">
                <a:solidFill>
                  <a:schemeClr val="bg1"/>
                </a:solidFill>
              </a:rPr>
              <a:t>Wie  weiter?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5"/>
            <a:ext cx="8352928" cy="3744416"/>
          </a:xfrm>
        </p:spPr>
        <p:txBody>
          <a:bodyPr>
            <a:normAutofit/>
          </a:bodyPr>
          <a:lstStyle/>
          <a:p>
            <a:r>
              <a:rPr lang="de-DE" dirty="0" smtClean="0"/>
              <a:t>Nachbereitung </a:t>
            </a:r>
            <a:r>
              <a:rPr lang="de-DE" dirty="0"/>
              <a:t>Online-Paneldiskussion </a:t>
            </a:r>
            <a:r>
              <a:rPr lang="de-DE" dirty="0" smtClean="0"/>
              <a:t>vom 3.6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/>
              <a:t>S3-Leitlinien aktualisiert</a:t>
            </a:r>
          </a:p>
          <a:p>
            <a:r>
              <a:rPr lang="de-DE" dirty="0" smtClean="0"/>
              <a:t>3</a:t>
            </a:r>
            <a:r>
              <a:rPr lang="de-DE" dirty="0" smtClean="0"/>
              <a:t>. Konferenz E-Zigaretten: 15.10.2020 in FFM</a:t>
            </a:r>
          </a:p>
          <a:p>
            <a:r>
              <a:rPr lang="de-DE" dirty="0" smtClean="0"/>
              <a:t>Weitere </a:t>
            </a:r>
            <a:r>
              <a:rPr lang="de-DE" dirty="0"/>
              <a:t>Webinare (halbjährlich</a:t>
            </a:r>
            <a:r>
              <a:rPr lang="de-DE" dirty="0" smtClean="0"/>
              <a:t>)</a:t>
            </a:r>
          </a:p>
          <a:p>
            <a:r>
              <a:rPr lang="de-DE" dirty="0" smtClean="0"/>
              <a:t>Publikationen</a:t>
            </a:r>
          </a:p>
          <a:p>
            <a:pPr marL="0" indent="0">
              <a:buNone/>
            </a:pPr>
            <a:endParaRPr lang="de-DE" baseline="30000" dirty="0"/>
          </a:p>
          <a:p>
            <a:endParaRPr lang="de-DE" baseline="30000" dirty="0" smtClean="0"/>
          </a:p>
        </p:txBody>
      </p:sp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10</a:t>
            </a:fld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81789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11</a:t>
            </a:fld>
            <a:endParaRPr lang="de-AT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5738"/>
            <a:ext cx="6934200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0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2</a:t>
            </a:fld>
            <a:endParaRPr lang="de-AT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1"/>
            <a:ext cx="6772550" cy="634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6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3</a:t>
            </a:fld>
            <a:endParaRPr lang="de-AT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6013"/>
            <a:ext cx="9144000" cy="458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4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4</a:t>
            </a:fld>
            <a:endParaRPr lang="de-AT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0"/>
            <a:ext cx="4896544" cy="6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4593456" cy="644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21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507288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de-DE" sz="4000" b="1" dirty="0" smtClean="0">
                <a:solidFill>
                  <a:schemeClr val="bg1"/>
                </a:solidFill>
              </a:rPr>
              <a:t>Tabakkonsum/-</a:t>
            </a:r>
            <a:r>
              <a:rPr lang="de-DE" sz="4000" b="1" dirty="0" err="1" smtClean="0">
                <a:solidFill>
                  <a:schemeClr val="bg1"/>
                </a:solidFill>
              </a:rPr>
              <a:t>kontrollpolitik</a:t>
            </a:r>
            <a:r>
              <a:rPr lang="de-DE" sz="4000" b="1" dirty="0" smtClean="0">
                <a:solidFill>
                  <a:schemeClr val="bg1"/>
                </a:solidFill>
              </a:rPr>
              <a:t> in Deutschland</a:t>
            </a:r>
            <a:endParaRPr lang="de-DE" sz="4000" b="1" baseline="22000" dirty="0" smtClean="0">
              <a:solidFill>
                <a:schemeClr val="bg1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1853" y="1628800"/>
            <a:ext cx="8874848" cy="5074630"/>
          </a:xfrm>
        </p:spPr>
        <p:txBody>
          <a:bodyPr>
            <a:normAutofit lnSpcReduction="10000"/>
          </a:bodyPr>
          <a:lstStyle/>
          <a:p>
            <a:r>
              <a:rPr lang="de-DE" sz="2800" dirty="0" smtClean="0"/>
              <a:t>Zusammenhang zwischen mangelhafter Tabakkontrollpolitik und Prävalenz = Deutschland Hochkonsumland =&gt;UK</a:t>
            </a:r>
          </a:p>
          <a:p>
            <a:r>
              <a:rPr lang="de-DE" sz="2800" dirty="0" smtClean="0"/>
              <a:t>Die </a:t>
            </a:r>
            <a:r>
              <a:rPr lang="de-DE" sz="2800" dirty="0"/>
              <a:t>Global </a:t>
            </a:r>
            <a:r>
              <a:rPr lang="de-DE" sz="2800" dirty="0" err="1"/>
              <a:t>Burden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Disease</a:t>
            </a:r>
            <a:r>
              <a:rPr lang="de-DE" sz="2800" dirty="0"/>
              <a:t> Study (GBD 2017) : Deutschland von 195 untersuchten Ländern in absoluten Zahlen der Rauchenden auf Platz 9 (7,1 Mio. Frauen, 9,2 Mio. Männer). </a:t>
            </a:r>
          </a:p>
          <a:p>
            <a:r>
              <a:rPr lang="de-DE" sz="2800" dirty="0" smtClean="0"/>
              <a:t>&gt;120.000 </a:t>
            </a:r>
            <a:r>
              <a:rPr lang="de-DE" sz="2800" dirty="0"/>
              <a:t>tabakbedingte Todesfälle – </a:t>
            </a:r>
            <a:r>
              <a:rPr lang="de-DE" sz="2800" dirty="0" smtClean="0"/>
              <a:t>&gt;300 </a:t>
            </a:r>
            <a:r>
              <a:rPr lang="de-DE" sz="2800" dirty="0"/>
              <a:t>Menschen </a:t>
            </a:r>
            <a:r>
              <a:rPr lang="de-DE" sz="2800" dirty="0" smtClean="0"/>
              <a:t>p. Tag</a:t>
            </a:r>
          </a:p>
          <a:p>
            <a:r>
              <a:rPr lang="de-DE" sz="2800" dirty="0" smtClean="0"/>
              <a:t>340.000 Zigarettenautomaten</a:t>
            </a:r>
          </a:p>
          <a:p>
            <a:r>
              <a:rPr lang="de-DE" sz="2800" dirty="0" smtClean="0"/>
              <a:t>Außenwerbung für Tabak und Alkohol noch erlaubt</a:t>
            </a:r>
            <a:endParaRPr lang="de-DE" sz="2800" dirty="0"/>
          </a:p>
          <a:p>
            <a:endParaRPr lang="de-DE" sz="2800" dirty="0" smtClean="0"/>
          </a:p>
          <a:p>
            <a:endParaRPr lang="de-DE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sz="2800" dirty="0"/>
          </a:p>
          <a:p>
            <a:pPr marL="0" indent="0">
              <a:lnSpc>
                <a:spcPct val="80000"/>
              </a:lnSpc>
              <a:buNone/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400" dirty="0" smtClean="0"/>
          </a:p>
          <a:p>
            <a:pPr>
              <a:lnSpc>
                <a:spcPct val="80000"/>
              </a:lnSpc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3A1E2-3FCF-4279-A797-4CE4E3C98660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95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507288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Drogenbeauftragte </a:t>
            </a:r>
            <a:r>
              <a:rPr lang="de-DE" sz="3600" dirty="0">
                <a:solidFill>
                  <a:schemeClr val="bg1"/>
                </a:solidFill>
              </a:rPr>
              <a:t>der Bundesregierung (</a:t>
            </a:r>
            <a:r>
              <a:rPr lang="de-DE" sz="3600" dirty="0" err="1">
                <a:solidFill>
                  <a:schemeClr val="bg1"/>
                </a:solidFill>
              </a:rPr>
              <a:t>DdB</a:t>
            </a:r>
            <a:r>
              <a:rPr lang="de-DE" sz="3600" dirty="0">
                <a:solidFill>
                  <a:schemeClr val="bg1"/>
                </a:solidFill>
              </a:rPr>
              <a:t>) Daniela </a:t>
            </a:r>
            <a:r>
              <a:rPr lang="de-DE" sz="3600" dirty="0" smtClean="0">
                <a:solidFill>
                  <a:schemeClr val="bg1"/>
                </a:solidFill>
              </a:rPr>
              <a:t>Ludwig (CSU)</a:t>
            </a:r>
            <a:endParaRPr lang="de-DE" sz="4000" b="1" baseline="22000" dirty="0" smtClean="0">
              <a:solidFill>
                <a:schemeClr val="bg1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1853" y="1628800"/>
            <a:ext cx="8874848" cy="50746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dirty="0" smtClean="0"/>
              <a:t>„…Wie </a:t>
            </a:r>
            <a:r>
              <a:rPr lang="de-DE" sz="2800" dirty="0"/>
              <a:t>bekannt, ist die E-Zigarette als Mittel des Rauchausstiegs - im Gegensatz zu anderen Medikamenten derzeit nicht zugelassen. Für eine Empfehlung von E-Zigaretten als alternatives Mittel der Raucherentwöhnung ist eine Zulassung aus Sicht der GKV jedoch erforderlich. </a:t>
            </a:r>
            <a:r>
              <a:rPr lang="de-DE" sz="2800" b="1" dirty="0"/>
              <a:t>Solange es an einer Zulassung mangelt, wird Frau </a:t>
            </a:r>
            <a:r>
              <a:rPr lang="de-DE" sz="2800" b="1" dirty="0" err="1"/>
              <a:t>DdB</a:t>
            </a:r>
            <a:r>
              <a:rPr lang="de-DE" sz="2800" b="1" dirty="0"/>
              <a:t> mit Blick aufgrund ihrer vorrangigen Verpflichtung, Gesundheitsrisiken für die Bevölkerung insgesamt abzuwenden, weiterhin darauf hinweisen, dass E-Zigaretten - insbesondere nikotinhaltige - naturgemäß gesundheitsschädigend sind. </a:t>
            </a:r>
            <a:r>
              <a:rPr lang="de-DE" sz="2800" dirty="0"/>
              <a:t>Hierzu gibt es bereits eine Vielzahl von Studien, die dies bestätigt. Bevor die Studienlage hinsichtlich des "Nutzens von E-Zigaretten" nicht abgeschlossen ist, kann demnach nach vorherrschender Gesetzeslage keine Empfehlung ausgesprochen </a:t>
            </a:r>
            <a:r>
              <a:rPr lang="de-DE" sz="2800" dirty="0" smtClean="0"/>
              <a:t>werden…“.</a:t>
            </a:r>
            <a:endParaRPr lang="de-DE" sz="2800" dirty="0" smtClean="0"/>
          </a:p>
          <a:p>
            <a:endParaRPr lang="de-DE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sz="2800" dirty="0"/>
          </a:p>
          <a:p>
            <a:pPr marL="0" indent="0">
              <a:lnSpc>
                <a:spcPct val="80000"/>
              </a:lnSpc>
              <a:buNone/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800" dirty="0"/>
          </a:p>
          <a:p>
            <a:pPr>
              <a:lnSpc>
                <a:spcPct val="80000"/>
              </a:lnSpc>
            </a:pPr>
            <a:endParaRPr lang="de-DE" sz="2400" dirty="0" smtClean="0"/>
          </a:p>
          <a:p>
            <a:pPr>
              <a:lnSpc>
                <a:spcPct val="80000"/>
              </a:lnSpc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3A1E2-3FCF-4279-A797-4CE4E3C98660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0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58175" cy="1439862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de-DE" sz="4800" b="1" baseline="30000" dirty="0" smtClean="0">
                <a:solidFill>
                  <a:schemeClr val="bg1"/>
                </a:solidFill>
              </a:rPr>
              <a:t>E-Zigarette Erweiterung der Rauchentwöhnungsstrategie?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5"/>
            <a:ext cx="8352928" cy="3744416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Keine Verschlechterung der Symptome bei COPD und Asthma</a:t>
            </a:r>
            <a:r>
              <a:rPr lang="de-DE" baseline="30000" dirty="0" smtClean="0"/>
              <a:t>1</a:t>
            </a:r>
            <a:endParaRPr lang="de-DE" dirty="0" smtClean="0"/>
          </a:p>
          <a:p>
            <a:r>
              <a:rPr lang="de-DE" dirty="0" smtClean="0"/>
              <a:t>E-Zigarette in </a:t>
            </a:r>
            <a:r>
              <a:rPr lang="de-DE" dirty="0"/>
              <a:t>Deutschland derzeit am häufigsten, von Rauchern selbst initiierte, Unterstützungsform zum </a:t>
            </a:r>
            <a:r>
              <a:rPr lang="de-DE" dirty="0" smtClean="0"/>
              <a:t>Rauchstopp</a:t>
            </a:r>
            <a:r>
              <a:rPr lang="de-DE" baseline="30000" dirty="0"/>
              <a:t>2</a:t>
            </a:r>
          </a:p>
          <a:p>
            <a:r>
              <a:rPr lang="de-DE" dirty="0" smtClean="0"/>
              <a:t>E-Zigarette stark herabgesetzte gesundheitliche </a:t>
            </a:r>
            <a:r>
              <a:rPr lang="de-DE" dirty="0" smtClean="0"/>
              <a:t>Risiken i.V</a:t>
            </a:r>
            <a:r>
              <a:rPr lang="de-DE" dirty="0" smtClean="0"/>
              <a:t>. zur Tabakzigarette</a:t>
            </a:r>
            <a:r>
              <a:rPr lang="de-DE" baseline="30000" dirty="0"/>
              <a:t>3</a:t>
            </a:r>
            <a:endParaRPr lang="de-DE" dirty="0" smtClean="0"/>
          </a:p>
          <a:p>
            <a:r>
              <a:rPr lang="de-DE" dirty="0" smtClean="0"/>
              <a:t>Geringes </a:t>
            </a:r>
            <a:r>
              <a:rPr lang="de-DE" dirty="0" smtClean="0"/>
              <a:t>Wissen um gesundheitliche Vorteile der E-Zigarette</a:t>
            </a:r>
            <a:r>
              <a:rPr lang="de-DE" baseline="30000" dirty="0" smtClean="0"/>
              <a:t>4</a:t>
            </a:r>
            <a:endParaRPr lang="de-DE" baseline="30000" dirty="0"/>
          </a:p>
          <a:p>
            <a:endParaRPr lang="de-DE" baseline="30000" dirty="0" smtClean="0"/>
          </a:p>
        </p:txBody>
      </p:sp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7</a:t>
            </a:fld>
            <a:endParaRPr lang="de-AT" smtClean="0"/>
          </a:p>
        </p:txBody>
      </p:sp>
      <p:sp>
        <p:nvSpPr>
          <p:cNvPr id="2" name="Textfeld 1"/>
          <p:cNvSpPr txBox="1"/>
          <p:nvPr/>
        </p:nvSpPr>
        <p:spPr>
          <a:xfrm>
            <a:off x="323528" y="5534561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1</a:t>
            </a:r>
            <a:r>
              <a:rPr lang="de-DE" sz="1000" dirty="0" smtClean="0"/>
              <a:t> </a:t>
            </a:r>
            <a:r>
              <a:rPr lang="de-DE" sz="1000" dirty="0" err="1" smtClean="0"/>
              <a:t>Moerchel</a:t>
            </a:r>
            <a:r>
              <a:rPr lang="de-DE" sz="1000" dirty="0" smtClean="0"/>
              <a:t>/Kröger  (2020): </a:t>
            </a:r>
            <a:r>
              <a:rPr lang="de-DE" sz="1000" dirty="0"/>
              <a:t>Leitlinien zum Rauchstopp und die Rolle der e-Zigarette. </a:t>
            </a:r>
            <a:r>
              <a:rPr lang="de-DE" sz="1000" dirty="0">
                <a:hlinkClick r:id="rId3"/>
              </a:rPr>
              <a:t>https://</a:t>
            </a:r>
            <a:r>
              <a:rPr lang="de-DE" sz="1000" dirty="0" smtClean="0">
                <a:hlinkClick r:id="rId3"/>
              </a:rPr>
              <a:t>www.der-niedergelassene-arzt.de/kommcenter/coronaktuell/news-details/coronaktuell/leitlinien-zum-rauchstopp-und-die-rolle-der-e-zigarette</a:t>
            </a:r>
            <a:endParaRPr lang="de-DE" sz="1000" dirty="0" smtClean="0"/>
          </a:p>
          <a:p>
            <a:r>
              <a:rPr lang="de-DE" sz="1000" b="1" dirty="0" smtClean="0"/>
              <a:t>2</a:t>
            </a:r>
            <a:r>
              <a:rPr lang="de-DE" sz="1000" dirty="0" smtClean="0"/>
              <a:t> Kotz/</a:t>
            </a:r>
            <a:r>
              <a:rPr lang="de-DE" sz="1000" dirty="0" err="1" smtClean="0"/>
              <a:t>Batra</a:t>
            </a:r>
            <a:r>
              <a:rPr lang="de-DE" sz="1000" dirty="0" smtClean="0"/>
              <a:t>/</a:t>
            </a:r>
            <a:r>
              <a:rPr lang="de-DE" sz="1000" dirty="0" err="1" smtClean="0"/>
              <a:t>Kastaun</a:t>
            </a:r>
            <a:r>
              <a:rPr lang="de-DE" sz="1000" dirty="0" smtClean="0"/>
              <a:t> (2020): Schlusswort. In: </a:t>
            </a:r>
            <a:r>
              <a:rPr lang="de-DE" sz="1000" dirty="0" err="1">
                <a:hlinkClick r:id="rId4"/>
              </a:rPr>
              <a:t>Dtsch</a:t>
            </a:r>
            <a:r>
              <a:rPr lang="de-DE" sz="1000" dirty="0">
                <a:hlinkClick r:id="rId4"/>
              </a:rPr>
              <a:t> </a:t>
            </a:r>
            <a:r>
              <a:rPr lang="de-DE" sz="1000" dirty="0" err="1">
                <a:hlinkClick r:id="rId4"/>
              </a:rPr>
              <a:t>Arztebl</a:t>
            </a:r>
            <a:r>
              <a:rPr lang="de-DE" sz="1000" dirty="0">
                <a:hlinkClick r:id="rId4"/>
              </a:rPr>
              <a:t> </a:t>
            </a:r>
            <a:r>
              <a:rPr lang="de-DE" sz="1000" dirty="0" err="1">
                <a:hlinkClick r:id="rId4"/>
              </a:rPr>
              <a:t>Int</a:t>
            </a:r>
            <a:r>
              <a:rPr lang="de-DE" sz="1000" dirty="0">
                <a:hlinkClick r:id="rId4"/>
              </a:rPr>
              <a:t> 2020; 117: 299; DOI: </a:t>
            </a:r>
            <a:r>
              <a:rPr lang="de-DE" sz="1000" dirty="0" smtClean="0">
                <a:hlinkClick r:id="rId4"/>
              </a:rPr>
              <a:t>10.3238/arztebl.2020.0299</a:t>
            </a:r>
            <a:r>
              <a:rPr lang="de-DE" sz="1000" dirty="0"/>
              <a:t>; </a:t>
            </a:r>
            <a:r>
              <a:rPr lang="de-DE" sz="1000" dirty="0">
                <a:hlinkClick r:id="rId5"/>
              </a:rPr>
              <a:t>https://</a:t>
            </a:r>
            <a:r>
              <a:rPr lang="de-DE" sz="1000" dirty="0" smtClean="0">
                <a:hlinkClick r:id="rId5"/>
              </a:rPr>
              <a:t>www.aerzteblatt.de/treffer?mode=s&amp;wo=17&amp;typ=16&amp;aid=213632&amp;s=Schlusswort</a:t>
            </a:r>
            <a:endParaRPr lang="de-DE" sz="1000" dirty="0" smtClean="0"/>
          </a:p>
          <a:p>
            <a:r>
              <a:rPr lang="de-DE" sz="1000" b="1" dirty="0"/>
              <a:t>3</a:t>
            </a:r>
            <a:r>
              <a:rPr lang="de-DE" sz="1000" dirty="0"/>
              <a:t> Hering, T. (2020). E-Zigaretten – toxikologisches Fiasko oder besser als kein Rauchstopp? Der Internist. https://sci-hub.se/https://link.springer.com/article/10.1007/s00108-020-00794-0</a:t>
            </a:r>
          </a:p>
          <a:p>
            <a:r>
              <a:rPr lang="de-DE" sz="1000" b="1" dirty="0" smtClean="0"/>
              <a:t>4</a:t>
            </a:r>
            <a:r>
              <a:rPr lang="de-DE" sz="1000" dirty="0" smtClean="0"/>
              <a:t> E-Zigaretten</a:t>
            </a:r>
            <a:r>
              <a:rPr lang="de-DE" sz="1000" dirty="0"/>
              <a:t>: Mehrheit der Bevölkerung sieht gesundheitliche Risiken. </a:t>
            </a:r>
            <a:r>
              <a:rPr lang="de-DE" sz="1000" dirty="0">
                <a:hlinkClick r:id="rId6"/>
              </a:rPr>
              <a:t>https://www.bfr.bund.de/de/presseinformation/2020/09/e_zigaretten__mehrheit_der_bevoelkerung_sieht_gesundheitliche_risiken-244844.html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7114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58175" cy="1439862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de-DE" sz="4800" b="1" baseline="30000" dirty="0" smtClean="0">
                <a:solidFill>
                  <a:schemeClr val="bg1"/>
                </a:solidFill>
              </a:rPr>
              <a:t>Schadensminimierung/Harm Reduction – Erweiterung der Rauchentwöhnungsstrategie?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5"/>
            <a:ext cx="8226176" cy="3744416"/>
          </a:xfrm>
        </p:spPr>
        <p:txBody>
          <a:bodyPr>
            <a:normAutofit/>
          </a:bodyPr>
          <a:lstStyle/>
          <a:p>
            <a:r>
              <a:rPr lang="de-DE" dirty="0"/>
              <a:t>Gateway-These nicht bestätigt</a:t>
            </a:r>
            <a:r>
              <a:rPr lang="de-DE" baseline="30000" dirty="0"/>
              <a:t>1</a:t>
            </a:r>
          </a:p>
          <a:p>
            <a:r>
              <a:rPr lang="de-DE" dirty="0" smtClean="0"/>
              <a:t>Harm </a:t>
            </a:r>
            <a:r>
              <a:rPr lang="de-DE" dirty="0"/>
              <a:t>Reduction erfolgreich in anderen Bereichen der Gesundheits-/</a:t>
            </a:r>
            <a:r>
              <a:rPr lang="de-DE" dirty="0" smtClean="0"/>
              <a:t>Drogenpolitik</a:t>
            </a:r>
            <a:r>
              <a:rPr lang="de-DE" baseline="30000" dirty="0" smtClean="0"/>
              <a:t>2</a:t>
            </a:r>
            <a:endParaRPr lang="de-DE" dirty="0"/>
          </a:p>
          <a:p>
            <a:r>
              <a:rPr lang="de-DE" dirty="0"/>
              <a:t>Alternative Formen der Nikotinaufnahme</a:t>
            </a:r>
          </a:p>
          <a:p>
            <a:r>
              <a:rPr lang="de-DE" dirty="0"/>
              <a:t>Erweiterung der </a:t>
            </a:r>
            <a:r>
              <a:rPr lang="de-DE" dirty="0" smtClean="0"/>
              <a:t>Rauchentwöhnungsstrategie um </a:t>
            </a:r>
            <a:r>
              <a:rPr lang="de-DE" dirty="0"/>
              <a:t>E-Zigaretten </a:t>
            </a:r>
            <a:r>
              <a:rPr lang="de-DE" dirty="0" smtClean="0"/>
              <a:t>erfolgreich</a:t>
            </a:r>
            <a:r>
              <a:rPr lang="de-DE" baseline="30000" dirty="0" smtClean="0"/>
              <a:t>3</a:t>
            </a:r>
            <a:endParaRPr lang="de-DE" dirty="0" smtClean="0"/>
          </a:p>
        </p:txBody>
      </p:sp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8</a:t>
            </a:fld>
            <a:endParaRPr lang="de-AT" smtClean="0"/>
          </a:p>
        </p:txBody>
      </p:sp>
      <p:sp>
        <p:nvSpPr>
          <p:cNvPr id="2" name="Textfeld 1"/>
          <p:cNvSpPr txBox="1"/>
          <p:nvPr/>
        </p:nvSpPr>
        <p:spPr>
          <a:xfrm>
            <a:off x="291190" y="551723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1</a:t>
            </a:r>
            <a:r>
              <a:rPr lang="de-DE" sz="1000" dirty="0" smtClean="0"/>
              <a:t> PHE (2020): </a:t>
            </a:r>
            <a:r>
              <a:rPr lang="de-DE" sz="1000" dirty="0" err="1" smtClean="0"/>
              <a:t>Evidence</a:t>
            </a:r>
            <a:r>
              <a:rPr lang="de-DE" sz="1000" dirty="0" smtClean="0"/>
              <a:t> Report</a:t>
            </a:r>
            <a:r>
              <a:rPr lang="de-DE" sz="1000" u="sng" dirty="0">
                <a:hlinkClick r:id="rId3"/>
              </a:rPr>
              <a:t>https://</a:t>
            </a:r>
            <a:r>
              <a:rPr lang="de-DE" sz="1000" u="sng" dirty="0" smtClean="0">
                <a:hlinkClick r:id="rId3"/>
              </a:rPr>
              <a:t>www.gov.uk/government/publications/vaping-in-england-evidence-update-march-2020/vaping-in-england-2020-evidence-update-summary</a:t>
            </a:r>
            <a:r>
              <a:rPr lang="de-DE" sz="1000" u="sng" dirty="0" smtClean="0"/>
              <a:t>; ASH (2019): </a:t>
            </a:r>
            <a:r>
              <a:rPr lang="en-US" sz="1000" dirty="0"/>
              <a:t>Use of e-cigarettes among young people in Great Britain </a:t>
            </a:r>
            <a:r>
              <a:rPr lang="en-US" sz="1000" dirty="0">
                <a:hlinkClick r:id="rId4"/>
              </a:rPr>
              <a:t>https://</a:t>
            </a:r>
            <a:r>
              <a:rPr lang="en-US" sz="1000" dirty="0" smtClean="0">
                <a:hlinkClick r:id="rId4"/>
              </a:rPr>
              <a:t>ash.org.uk/wp-content/uploads/2019/06/ASH-Factsheet-Youth-E-cigarette-Use-2019.pdf</a:t>
            </a:r>
            <a:r>
              <a:rPr lang="en-US" sz="1000" dirty="0" smtClean="0"/>
              <a:t>; </a:t>
            </a:r>
            <a:r>
              <a:rPr lang="de-DE" sz="1000" dirty="0"/>
              <a:t>Werse, B.; Müller, D.; </a:t>
            </a:r>
            <a:r>
              <a:rPr lang="de-DE" sz="1000" dirty="0" smtClean="0"/>
              <a:t>Stöver, H.; </a:t>
            </a:r>
            <a:r>
              <a:rPr lang="de-DE" sz="1000" dirty="0" err="1"/>
              <a:t>Dichtl</a:t>
            </a:r>
            <a:r>
              <a:rPr lang="de-DE" sz="1000" dirty="0"/>
              <a:t>, A.; Graf, N. (2017): </a:t>
            </a:r>
            <a:r>
              <a:rPr lang="de-DE" sz="1000" u="sng" dirty="0">
                <a:hlinkClick r:id="rId5" tooltip="Der Konsum von elektronischen Dampferzeugnissen unter Jugendlichen"/>
              </a:rPr>
              <a:t>Der Konsum von elektronischen Dampferzeugnissen unter Jugendlichen – Konsummuster in einer repräsentativen Stichprobe aus Frankfurt/Main.</a:t>
            </a:r>
            <a:r>
              <a:rPr lang="de-DE" sz="1000" dirty="0"/>
              <a:t> </a:t>
            </a:r>
            <a:r>
              <a:rPr lang="en-US" sz="1000" dirty="0"/>
              <a:t>In: </a:t>
            </a:r>
            <a:r>
              <a:rPr lang="en-US" sz="1000" dirty="0" err="1"/>
              <a:t>Suchttherapie</a:t>
            </a:r>
            <a:r>
              <a:rPr lang="en-US" sz="1000" dirty="0"/>
              <a:t> 2017; 18(3), S.134-139</a:t>
            </a:r>
            <a:r>
              <a:rPr lang="en-US" sz="1000" dirty="0" smtClean="0"/>
              <a:t>.</a:t>
            </a:r>
            <a:endParaRPr lang="de-DE" sz="1000" dirty="0"/>
          </a:p>
          <a:p>
            <a:r>
              <a:rPr lang="de-DE" sz="1000" b="1" dirty="0" smtClean="0"/>
              <a:t>2</a:t>
            </a:r>
            <a:r>
              <a:rPr lang="de-DE" sz="1000" dirty="0" smtClean="0"/>
              <a:t> Stöver, H. </a:t>
            </a:r>
            <a:r>
              <a:rPr lang="de-DE" sz="1000" dirty="0"/>
              <a:t>(2018): Harm Reduction – Ergebnisse akzeptanzorientierter und niedrigschwelliger Drogenarbeit. </a:t>
            </a:r>
            <a:r>
              <a:rPr lang="en-US" sz="1000" dirty="0"/>
              <a:t>In: Rausch 7, H. 4., S. </a:t>
            </a:r>
            <a:r>
              <a:rPr lang="en-US" sz="1000" dirty="0" smtClean="0"/>
              <a:t>303-312</a:t>
            </a:r>
          </a:p>
          <a:p>
            <a:r>
              <a:rPr lang="de-DE" sz="1000" b="1" dirty="0" smtClean="0"/>
              <a:t>3</a:t>
            </a:r>
            <a:r>
              <a:rPr lang="de-DE" sz="1000" dirty="0" smtClean="0"/>
              <a:t> Hajek </a:t>
            </a:r>
            <a:r>
              <a:rPr lang="de-DE" sz="1000" dirty="0"/>
              <a:t>P et al (2019) A </a:t>
            </a:r>
            <a:r>
              <a:rPr lang="de-DE" sz="1000" dirty="0" err="1"/>
              <a:t>randomized</a:t>
            </a:r>
            <a:r>
              <a:rPr lang="de-DE" sz="1000" dirty="0"/>
              <a:t> </a:t>
            </a:r>
            <a:r>
              <a:rPr lang="de-DE" sz="1000" dirty="0" err="1"/>
              <a:t>trial</a:t>
            </a:r>
            <a:r>
              <a:rPr lang="de-DE" sz="1000" dirty="0"/>
              <a:t> ofe-cigarettesversusnicotine-replacementtherapy.NEnglJMed380(7):629–63</a:t>
            </a:r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469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58175" cy="1439862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de-DE" sz="4800" b="1" baseline="30000" dirty="0" smtClean="0">
                <a:solidFill>
                  <a:schemeClr val="bg1"/>
                </a:solidFill>
              </a:rPr>
              <a:t>Fazit – 5 Punkte :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8352928" cy="48965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Tabakrauchen ist das größte vermeidbare Gesundheitsrisiko in Deutschland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E-Zigaretten sind </a:t>
            </a:r>
            <a:r>
              <a:rPr lang="de-DE" dirty="0"/>
              <a:t>für </a:t>
            </a:r>
            <a:r>
              <a:rPr lang="de-DE" dirty="0" smtClean="0"/>
              <a:t>die Gesundheit wesentlich </a:t>
            </a:r>
            <a:r>
              <a:rPr lang="de-DE" dirty="0"/>
              <a:t>unschädlicher als Tabakzigaretten.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Vermeidung von dual </a:t>
            </a:r>
            <a:r>
              <a:rPr lang="de-DE" dirty="0" err="1" smtClean="0"/>
              <a:t>use</a:t>
            </a:r>
            <a:r>
              <a:rPr lang="de-DE" dirty="0" smtClean="0"/>
              <a:t>: beide </a:t>
            </a:r>
            <a:r>
              <a:rPr lang="de-DE" dirty="0"/>
              <a:t>Produkte parallel </a:t>
            </a:r>
            <a:r>
              <a:rPr lang="de-DE" dirty="0" smtClean="0"/>
              <a:t>zu rauchen ist schädlich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Der </a:t>
            </a:r>
            <a:r>
              <a:rPr lang="de-DE" dirty="0"/>
              <a:t>Ruf der E-Zigarette ist in Deutschland zu schlecht. Raucherinnen und Raucher hierzulande sollten viel öfter die Botschaft hören: Wenn ihr weg von Tabakzigaretten wollt, dann ist die E-Zigarette dafür eine sehr gute </a:t>
            </a:r>
            <a:r>
              <a:rPr lang="de-DE" dirty="0" smtClean="0"/>
              <a:t>Hilfe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Mittel für Forschung  sind zu gering – insbesondere in Langzeitstudien sollte investiert werden.</a:t>
            </a:r>
          </a:p>
          <a:p>
            <a:endParaRPr lang="de-DE" baseline="30000" dirty="0"/>
          </a:p>
          <a:p>
            <a:endParaRPr lang="de-DE" baseline="30000" dirty="0" smtClean="0"/>
          </a:p>
        </p:txBody>
      </p:sp>
      <p:sp>
        <p:nvSpPr>
          <p:cNvPr id="17412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08880-0D5D-43F5-A1D1-EE9DE313245E}" type="slidenum">
              <a:rPr lang="de-AT" smtClean="0"/>
              <a:pPr eaLnBrk="1" hangingPunct="1"/>
              <a:t>9</a:t>
            </a:fld>
            <a:endParaRPr lang="de-AT" smtClean="0"/>
          </a:p>
        </p:txBody>
      </p:sp>
    </p:spTree>
    <p:extLst>
      <p:ext uri="{BB962C8B-B14F-4D97-AF65-F5344CB8AC3E}">
        <p14:creationId xmlns:p14="http://schemas.microsoft.com/office/powerpoint/2010/main" val="3675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Bildschirmpräsentation (4:3)</PresentationFormat>
  <Paragraphs>90</Paragraphs>
  <Slides>11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E-Zigaretten/Tabakerhitzer:  Was wir wissen, müssen – Eine Zwischenbilanz  Webinar, 3.6.2020</vt:lpstr>
      <vt:lpstr>PowerPoint-Präsentation</vt:lpstr>
      <vt:lpstr>PowerPoint-Präsentation</vt:lpstr>
      <vt:lpstr>PowerPoint-Präsentation</vt:lpstr>
      <vt:lpstr>Tabakkonsum/-kontrollpolitik in Deutschland</vt:lpstr>
      <vt:lpstr>Drogenbeauftragte der Bundesregierung (DdB) Daniela Ludwig (CSU)</vt:lpstr>
      <vt:lpstr>E-Zigarette Erweiterung der Rauchentwöhnungsstrategie?</vt:lpstr>
      <vt:lpstr>Schadensminimierung/Harm Reduction – Erweiterung der Rauchentwöhnungsstrategie?</vt:lpstr>
      <vt:lpstr>Fazit – 5 Punkte :</vt:lpstr>
      <vt:lpstr>Wie  weiter?</vt:lpstr>
      <vt:lpstr>PowerPoint-Präsentation</vt:lpstr>
    </vt:vector>
  </TitlesOfParts>
  <Company>FH-FFM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Ereignisgruppen von Belastungen</dc:title>
  <dc:creator>Stoever, Heino</dc:creator>
  <cp:lastModifiedBy>Stöver, Heino</cp:lastModifiedBy>
  <cp:revision>44</cp:revision>
  <dcterms:created xsi:type="dcterms:W3CDTF">2014-12-08T08:09:02Z</dcterms:created>
  <dcterms:modified xsi:type="dcterms:W3CDTF">2020-06-03T14:56:55Z</dcterms:modified>
</cp:coreProperties>
</file>