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0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80" userDrawn="1">
          <p15:clr>
            <a:srgbClr val="A4A3A4"/>
          </p15:clr>
        </p15:guide>
        <p15:guide id="2" pos="955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eip" initials="K" lastIdx="6" clrIdx="0">
    <p:extLst>
      <p:ext uri="{19B8F6BF-5375-455C-9EA6-DF929625EA0E}">
        <p15:presenceInfo xmlns:p15="http://schemas.microsoft.com/office/powerpoint/2012/main" userId="Kneip" providerId="None"/>
      </p:ext>
    </p:extLst>
  </p:cmAuthor>
  <p:cmAuthor id="2" name="Voigt" initials="V" lastIdx="1" clrIdx="1">
    <p:extLst>
      <p:ext uri="{19B8F6BF-5375-455C-9EA6-DF929625EA0E}">
        <p15:presenceInfo xmlns:p15="http://schemas.microsoft.com/office/powerpoint/2012/main" userId="Voigt" providerId="None"/>
      </p:ext>
    </p:extLst>
  </p:cmAuthor>
  <p:cmAuthor id="3" name="Catinca Roth" initials="CR" lastIdx="4" clrIdx="2">
    <p:extLst>
      <p:ext uri="{19B8F6BF-5375-455C-9EA6-DF929625EA0E}">
        <p15:presenceInfo xmlns:p15="http://schemas.microsoft.com/office/powerpoint/2012/main" userId="Catinca Ro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52A"/>
    <a:srgbClr val="B6D2E4"/>
    <a:srgbClr val="0087C6"/>
    <a:srgbClr val="255578"/>
    <a:srgbClr val="2D89CC"/>
    <a:srgbClr val="EDF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83" autoAdjust="0"/>
  </p:normalViewPr>
  <p:slideViewPr>
    <p:cSldViewPr snapToGrid="0">
      <p:cViewPr varScale="1">
        <p:scale>
          <a:sx n="36" d="100"/>
          <a:sy n="36" d="100"/>
        </p:scale>
        <p:origin x="2598" y="120"/>
      </p:cViewPr>
      <p:guideLst>
        <p:guide orient="horz" pos="6780"/>
        <p:guide pos="95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CA3C3-E416-402C-A879-D910B15F0669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BC289-8E30-4F65-80CE-A8750F2A48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06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EBC289-8E30-4F65-80CE-A8750F2A483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96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E2F4-52F5-436C-9E35-C46DA52BF8B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B264-449C-4DB6-8692-EAE93E520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17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E2F4-52F5-436C-9E35-C46DA52BF8B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B264-449C-4DB6-8692-EAE93E520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18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E2F4-52F5-436C-9E35-C46DA52BF8B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B264-449C-4DB6-8692-EAE93E520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71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E2F4-52F5-436C-9E35-C46DA52BF8B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B264-449C-4DB6-8692-EAE93E520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90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E2F4-52F5-436C-9E35-C46DA52BF8B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B264-449C-4DB6-8692-EAE93E520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74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E2F4-52F5-436C-9E35-C46DA52BF8B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B264-449C-4DB6-8692-EAE93E520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11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E2F4-52F5-436C-9E35-C46DA52BF8B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B264-449C-4DB6-8692-EAE93E520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827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E2F4-52F5-436C-9E35-C46DA52BF8B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B264-449C-4DB6-8692-EAE93E520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7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E2F4-52F5-436C-9E35-C46DA52BF8B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B264-449C-4DB6-8692-EAE93E520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94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E2F4-52F5-436C-9E35-C46DA52BF8B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B264-449C-4DB6-8692-EAE93E520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2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E2F4-52F5-436C-9E35-C46DA52BF8B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B264-449C-4DB6-8692-EAE93E520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27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3E2F4-52F5-436C-9E35-C46DA52BF8B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B264-449C-4DB6-8692-EAE93E5207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32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19.svg"/><Relationship Id="rId12" Type="http://schemas.openxmlformats.org/officeDocument/2006/relationships/image" Target="../media/image23.sv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5.sv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3.svg"/><Relationship Id="rId15" Type="http://schemas.openxmlformats.org/officeDocument/2006/relationships/image" Target="../media/image7.png"/><Relationship Id="rId10" Type="http://schemas.openxmlformats.org/officeDocument/2006/relationships/image" Target="../media/image5.png"/><Relationship Id="rId19" Type="http://schemas.openxmlformats.org/officeDocument/2006/relationships/image" Target="../media/image28.svg"/><Relationship Id="rId4" Type="http://schemas.openxmlformats.org/officeDocument/2006/relationships/image" Target="../media/image2.png"/><Relationship Id="rId9" Type="http://schemas.openxmlformats.org/officeDocument/2006/relationships/image" Target="../media/image21.svg"/><Relationship Id="rId14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">
            <a:extLst>
              <a:ext uri="{FF2B5EF4-FFF2-40B4-BE49-F238E27FC236}">
                <a16:creationId xmlns:a16="http://schemas.microsoft.com/office/drawing/2014/main" id="{A0DBA8AD-F08E-4A9E-829B-A68D745D8D8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692813" y="12801601"/>
            <a:ext cx="8582400" cy="8582024"/>
          </a:xfrm>
          <a:prstGeom prst="corner">
            <a:avLst>
              <a:gd name="adj1" fmla="val 7223"/>
              <a:gd name="adj2" fmla="val 7574"/>
            </a:avLst>
          </a:prstGeom>
          <a:solidFill>
            <a:srgbClr val="C4D52A"/>
          </a:solidFill>
          <a:ln>
            <a:noFill/>
          </a:ln>
          <a:extLst/>
        </p:spPr>
        <p:txBody>
          <a:bodyPr/>
          <a:lstStyle/>
          <a:p>
            <a:pPr defTabSz="914382">
              <a:defRPr/>
            </a:pPr>
            <a:endParaRPr lang="de-DE" sz="1800" kern="0" dirty="0">
              <a:solidFill>
                <a:srgbClr val="000000"/>
              </a:solidFill>
              <a:cs typeface="Calibri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A9E4778-20BE-41C4-8678-6AB436B97A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3412" y="607977"/>
            <a:ext cx="6929458" cy="2797049"/>
          </a:xfrm>
          <a:prstGeom prst="rect">
            <a:avLst/>
          </a:prstGeom>
        </p:spPr>
      </p:pic>
      <p:sp>
        <p:nvSpPr>
          <p:cNvPr id="6" name="Textplatzhalter 1">
            <a:extLst>
              <a:ext uri="{FF2B5EF4-FFF2-40B4-BE49-F238E27FC236}">
                <a16:creationId xmlns:a16="http://schemas.microsoft.com/office/drawing/2014/main" id="{112C1A4D-0C9A-41E4-8751-C9DC6B43EE3B}"/>
              </a:ext>
            </a:extLst>
          </p:cNvPr>
          <p:cNvSpPr txBox="1">
            <a:spLocks/>
          </p:cNvSpPr>
          <p:nvPr/>
        </p:nvSpPr>
        <p:spPr>
          <a:xfrm>
            <a:off x="1033432" y="683589"/>
            <a:ext cx="21337925" cy="24579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374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0" dirty="0">
                <a:solidFill>
                  <a:schemeClr val="tx1"/>
                </a:solidFill>
              </a:rPr>
              <a:t>Success Factor Negotiation </a:t>
            </a:r>
            <a:endParaRPr lang="de-DE" sz="9000" dirty="0">
              <a:solidFill>
                <a:schemeClr val="tx1"/>
              </a:solidFill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8A2462FC-2CE1-480D-A097-5B27457E8E00}"/>
              </a:ext>
            </a:extLst>
          </p:cNvPr>
          <p:cNvSpPr txBox="1">
            <a:spLocks/>
          </p:cNvSpPr>
          <p:nvPr/>
        </p:nvSpPr>
        <p:spPr>
          <a:xfrm>
            <a:off x="1003121" y="2094183"/>
            <a:ext cx="28267383" cy="28754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374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400" dirty="0">
                <a:solidFill>
                  <a:schemeClr val="tx1"/>
                </a:solidFill>
              </a:rPr>
              <a:t>The Covid-19 Pandemic as an Opportunity Structure</a:t>
            </a:r>
          </a:p>
        </p:txBody>
      </p:sp>
      <p:pic>
        <p:nvPicPr>
          <p:cNvPr id="14" name="Inhaltsplatzhalter 19">
            <a:extLst>
              <a:ext uri="{FF2B5EF4-FFF2-40B4-BE49-F238E27FC236}">
                <a16:creationId xmlns:a16="http://schemas.microsoft.com/office/drawing/2014/main" id="{131EE64F-2849-4647-BD6E-D4B8A210B48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58198" y="19316779"/>
            <a:ext cx="6494772" cy="1423752"/>
          </a:xfrm>
          <a:prstGeom prst="rect">
            <a:avLst/>
          </a:prstGeom>
        </p:spPr>
      </p:pic>
      <p:sp>
        <p:nvSpPr>
          <p:cNvPr id="15" name="Inhaltsplatzhalter 7">
            <a:extLst>
              <a:ext uri="{FF2B5EF4-FFF2-40B4-BE49-F238E27FC236}">
                <a16:creationId xmlns:a16="http://schemas.microsoft.com/office/drawing/2014/main" id="{FF350E62-813D-42CD-85EE-BBA60C236D3C}"/>
              </a:ext>
            </a:extLst>
          </p:cNvPr>
          <p:cNvSpPr txBox="1">
            <a:spLocks/>
          </p:cNvSpPr>
          <p:nvPr/>
        </p:nvSpPr>
        <p:spPr>
          <a:xfrm>
            <a:off x="1172104" y="6082639"/>
            <a:ext cx="5091913" cy="7240044"/>
          </a:xfrm>
          <a:prstGeom prst="rect">
            <a:avLst/>
          </a:prstGeom>
          <a:noFill/>
          <a:ln w="50800">
            <a:solidFill>
              <a:srgbClr val="0087C6"/>
            </a:solidFill>
            <a:prstDash val="dash"/>
          </a:ln>
        </p:spPr>
        <p:txBody>
          <a:bodyPr vert="horz" lIns="216000" tIns="252000" rIns="216000" bIns="25200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374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3200" b="1" dirty="0" smtClean="0">
                <a:solidFill>
                  <a:schemeClr val="tx1"/>
                </a:solidFill>
              </a:rPr>
              <a:t>Starting</a:t>
            </a:r>
            <a:r>
              <a:rPr lang="de-DE" sz="3200" b="1" dirty="0" smtClean="0">
                <a:solidFill>
                  <a:schemeClr val="tx1"/>
                </a:solidFill>
              </a:rPr>
              <a:t> Point</a:t>
            </a:r>
            <a:endParaRPr lang="de-DE" sz="3200" b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Corona pandemic and </a:t>
            </a:r>
            <a:r>
              <a:rPr lang="en-US" sz="3200" dirty="0" smtClean="0">
                <a:solidFill>
                  <a:schemeClr val="tx1"/>
                </a:solidFill>
              </a:rPr>
              <a:t>resulting </a:t>
            </a:r>
            <a:r>
              <a:rPr lang="en-US" sz="3200" dirty="0">
                <a:solidFill>
                  <a:schemeClr val="tx1"/>
                </a:solidFill>
              </a:rPr>
              <a:t>crisis in the field of (institutional) child </a:t>
            </a:r>
            <a:r>
              <a:rPr lang="en-US" sz="3200" dirty="0" smtClean="0">
                <a:solidFill>
                  <a:schemeClr val="tx1"/>
                </a:solidFill>
              </a:rPr>
              <a:t>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Need to solve </a:t>
            </a:r>
            <a:r>
              <a:rPr lang="en-US" sz="3200" dirty="0" smtClean="0">
                <a:solidFill>
                  <a:schemeClr val="tx1"/>
                </a:solidFill>
              </a:rPr>
              <a:t>conflicts of compatibility in </a:t>
            </a:r>
            <a:r>
              <a:rPr lang="en-US" sz="3200" dirty="0">
                <a:solidFill>
                  <a:schemeClr val="tx1"/>
                </a:solidFill>
              </a:rPr>
              <a:t>couple </a:t>
            </a:r>
            <a:r>
              <a:rPr lang="en-US" sz="3200" dirty="0" smtClean="0">
                <a:solidFill>
                  <a:schemeClr val="tx1"/>
                </a:solidFill>
              </a:rPr>
              <a:t>relationships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Opportunity structure for explicit negotiation about role division and role models</a:t>
            </a:r>
            <a:endParaRPr lang="de-DE" sz="3200" dirty="0">
              <a:solidFill>
                <a:schemeClr val="tx1"/>
              </a:solidFill>
            </a:endParaRPr>
          </a:p>
        </p:txBody>
      </p:sp>
      <p:sp>
        <p:nvSpPr>
          <p:cNvPr id="18" name="Inhaltsplatzhalter 4">
            <a:extLst>
              <a:ext uri="{FF2B5EF4-FFF2-40B4-BE49-F238E27FC236}">
                <a16:creationId xmlns:a16="http://schemas.microsoft.com/office/drawing/2014/main" id="{52349E7D-35BF-4FA3-8D9D-E0BC20B44395}"/>
              </a:ext>
            </a:extLst>
          </p:cNvPr>
          <p:cNvSpPr txBox="1">
            <a:spLocks/>
          </p:cNvSpPr>
          <p:nvPr/>
        </p:nvSpPr>
        <p:spPr>
          <a:xfrm>
            <a:off x="7051430" y="6069522"/>
            <a:ext cx="5485992" cy="6691981"/>
          </a:xfrm>
          <a:prstGeom prst="rect">
            <a:avLst/>
          </a:prstGeom>
          <a:noFill/>
          <a:ln w="50800">
            <a:solidFill>
              <a:srgbClr val="0087C6"/>
            </a:solidFill>
            <a:prstDash val="dash"/>
          </a:ln>
        </p:spPr>
        <p:txBody>
          <a:bodyPr vert="horz" lIns="216000" tIns="252000" rIns="216000" bIns="252000" rtlCol="0" anchor="t">
            <a:noAutofit/>
          </a:bodyPr>
          <a:lstStyle>
            <a:lvl1pPr marL="712798" indent="-712798" algn="l" defTabSz="2851191" rtl="0" eaLnBrk="1" latinLnBrk="0" hangingPunct="1">
              <a:lnSpc>
                <a:spcPct val="90000"/>
              </a:lnSpc>
              <a:spcBef>
                <a:spcPts val="3118"/>
              </a:spcBef>
              <a:buFont typeface="Arial" panose="020B0604020202020204" pitchFamily="34" charset="0"/>
              <a:buChar char="•"/>
              <a:defRPr sz="87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38393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74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63988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6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89584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15179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840774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66370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691965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17560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3200" b="1" dirty="0" smtClean="0"/>
              <a:t>Selected Research </a:t>
            </a:r>
            <a:r>
              <a:rPr lang="en-GB" sz="3200" b="1" dirty="0" smtClean="0"/>
              <a:t>Questions</a:t>
            </a:r>
            <a:endParaRPr lang="en-GB" sz="3200" dirty="0" smtClean="0"/>
          </a:p>
          <a:p>
            <a:pPr marL="449263" indent="-449263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To </a:t>
            </a:r>
            <a:r>
              <a:rPr lang="en-US" sz="3200" dirty="0"/>
              <a:t>what extent </a:t>
            </a:r>
            <a:r>
              <a:rPr lang="en-US" sz="3200" dirty="0" smtClean="0"/>
              <a:t>did </a:t>
            </a:r>
            <a:r>
              <a:rPr lang="en-US" sz="3200" dirty="0"/>
              <a:t>negotiations </a:t>
            </a:r>
            <a:r>
              <a:rPr lang="en-US" sz="3200" dirty="0" smtClean="0"/>
              <a:t>change existing </a:t>
            </a:r>
            <a:r>
              <a:rPr lang="en-US" sz="3200" dirty="0"/>
              <a:t>everyday practices and routines</a:t>
            </a:r>
            <a:r>
              <a:rPr lang="en-US" sz="3200" dirty="0" smtClean="0"/>
              <a:t>?</a:t>
            </a:r>
          </a:p>
          <a:p>
            <a:pPr marL="449263" indent="-449263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What role do contextual factors (e.g. home office, employer's attitude, experience from parental leave) play as a negotiation </a:t>
            </a:r>
            <a:r>
              <a:rPr lang="en-US" sz="3200" dirty="0" smtClean="0"/>
              <a:t>resource within </a:t>
            </a:r>
            <a:r>
              <a:rPr lang="en-US" sz="3200" dirty="0"/>
              <a:t>conflicts of compatibility </a:t>
            </a:r>
            <a:endParaRPr lang="de-DE" sz="3200" dirty="0"/>
          </a:p>
        </p:txBody>
      </p:sp>
      <p:sp>
        <p:nvSpPr>
          <p:cNvPr id="21" name="Inhaltsplatzhalter 9">
            <a:extLst>
              <a:ext uri="{FF2B5EF4-FFF2-40B4-BE49-F238E27FC236}">
                <a16:creationId xmlns:a16="http://schemas.microsoft.com/office/drawing/2014/main" id="{69B6FA7D-2DCA-4875-A630-BFB7166F9E7C}"/>
              </a:ext>
            </a:extLst>
          </p:cNvPr>
          <p:cNvSpPr txBox="1">
            <a:spLocks/>
          </p:cNvSpPr>
          <p:nvPr/>
        </p:nvSpPr>
        <p:spPr>
          <a:xfrm>
            <a:off x="24011196" y="6054015"/>
            <a:ext cx="5091913" cy="8113554"/>
          </a:xfrm>
          <a:prstGeom prst="rect">
            <a:avLst/>
          </a:prstGeom>
          <a:noFill/>
          <a:ln w="50800">
            <a:solidFill>
              <a:srgbClr val="0087C6"/>
            </a:solidFill>
            <a:prstDash val="dash"/>
          </a:ln>
        </p:spPr>
        <p:txBody>
          <a:bodyPr vert="horz" lIns="216000" tIns="252000" rIns="216000" bIns="252000" rtlCol="0" anchor="t">
            <a:noAutofit/>
          </a:bodyPr>
          <a:lstStyle>
            <a:lvl1pPr marL="712798" indent="-712798" algn="l" defTabSz="2851191" rtl="0" eaLnBrk="1" latinLnBrk="0" hangingPunct="1">
              <a:lnSpc>
                <a:spcPct val="90000"/>
              </a:lnSpc>
              <a:spcBef>
                <a:spcPts val="3118"/>
              </a:spcBef>
              <a:buFont typeface="Arial" panose="020B0604020202020204" pitchFamily="34" charset="0"/>
              <a:buChar char="•"/>
              <a:defRPr sz="87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38393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74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63988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6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89584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15179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840774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66370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691965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17560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3200" b="1" dirty="0" smtClean="0"/>
              <a:t>Outlook</a:t>
            </a:r>
            <a:endParaRPr lang="de-DE" sz="3200" dirty="0">
              <a:highlight>
                <a:srgbClr val="FFFF00"/>
              </a:highlight>
            </a:endParaRPr>
          </a:p>
          <a:p>
            <a:pPr marL="457191" indent="-457191">
              <a:lnSpc>
                <a:spcPct val="100000"/>
              </a:lnSpc>
              <a:spcBef>
                <a:spcPts val="0"/>
              </a:spcBef>
            </a:pPr>
            <a:r>
              <a:rPr lang="de-DE" sz="3200" dirty="0" smtClean="0"/>
              <a:t>Seminars and </a:t>
            </a:r>
            <a:r>
              <a:rPr lang="en-GB" sz="3200" dirty="0" smtClean="0"/>
              <a:t>workshops on negotiation (compatibility conflicts, role division and role diversity) run by the Academy Mixed Leadership</a:t>
            </a:r>
          </a:p>
          <a:p>
            <a:pPr marL="457191" indent="-457191">
              <a:lnSpc>
                <a:spcPct val="100000"/>
              </a:lnSpc>
              <a:spcBef>
                <a:spcPts val="0"/>
              </a:spcBef>
            </a:pPr>
            <a:endParaRPr lang="de-DE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32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3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3200" dirty="0" smtClean="0"/>
          </a:p>
          <a:p>
            <a:pPr marL="457191" indent="-457191">
              <a:spcBef>
                <a:spcPts val="0"/>
              </a:spcBef>
            </a:pPr>
            <a:r>
              <a:rPr lang="en-GB" sz="3200" dirty="0" smtClean="0"/>
              <a:t>Starting point for subsequent quantitative studies</a:t>
            </a:r>
          </a:p>
          <a:p>
            <a:pPr marL="457191" indent="-457191">
              <a:spcBef>
                <a:spcPts val="0"/>
              </a:spcBef>
            </a:pPr>
            <a:endParaRPr lang="de-DE" sz="3200" dirty="0"/>
          </a:p>
        </p:txBody>
      </p:sp>
      <p:sp>
        <p:nvSpPr>
          <p:cNvPr id="22" name="Inhaltsplatzhalter 9">
            <a:extLst>
              <a:ext uri="{FF2B5EF4-FFF2-40B4-BE49-F238E27FC236}">
                <a16:creationId xmlns:a16="http://schemas.microsoft.com/office/drawing/2014/main" id="{C7CA26C6-4CEA-4DE0-A625-8C3AD5F7ED8F}"/>
              </a:ext>
            </a:extLst>
          </p:cNvPr>
          <p:cNvSpPr txBox="1">
            <a:spLocks/>
          </p:cNvSpPr>
          <p:nvPr/>
        </p:nvSpPr>
        <p:spPr>
          <a:xfrm>
            <a:off x="18131870" y="6056283"/>
            <a:ext cx="5091913" cy="6705220"/>
          </a:xfrm>
          <a:prstGeom prst="rect">
            <a:avLst/>
          </a:prstGeom>
          <a:noFill/>
          <a:ln w="50800">
            <a:solidFill>
              <a:srgbClr val="0087C6"/>
            </a:solidFill>
            <a:prstDash val="dash"/>
          </a:ln>
        </p:spPr>
        <p:txBody>
          <a:bodyPr vert="horz" lIns="216000" tIns="252000" rIns="216000" bIns="252000" rtlCol="0" anchor="t">
            <a:noAutofit/>
          </a:bodyPr>
          <a:lstStyle>
            <a:lvl1pPr marL="712798" indent="-712798" algn="l" defTabSz="2851191" rtl="0" eaLnBrk="1" latinLnBrk="0" hangingPunct="1">
              <a:lnSpc>
                <a:spcPct val="90000"/>
              </a:lnSpc>
              <a:spcBef>
                <a:spcPts val="3118"/>
              </a:spcBef>
              <a:buFont typeface="Arial" panose="020B0604020202020204" pitchFamily="34" charset="0"/>
              <a:buChar char="•"/>
              <a:defRPr sz="87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38393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748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63988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6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89584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15179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840774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266370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691965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17560" indent="-712798" algn="l" defTabSz="2851191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56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3200" b="1" dirty="0" smtClean="0"/>
              <a:t>Method</a:t>
            </a:r>
          </a:p>
          <a:p>
            <a:pPr marL="457191" indent="-45719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Intensive </a:t>
            </a:r>
            <a:r>
              <a:rPr lang="en-US" sz="3200" dirty="0"/>
              <a:t>interviews in combination of individual and pair </a:t>
            </a:r>
            <a:r>
              <a:rPr lang="en-US" sz="3200" dirty="0" smtClean="0"/>
              <a:t>interviews</a:t>
            </a:r>
          </a:p>
          <a:p>
            <a:pPr marL="457191" indent="-457191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Development and implementation of role plays with subsequent group </a:t>
            </a:r>
            <a:r>
              <a:rPr lang="en-US" sz="3200" dirty="0" smtClean="0"/>
              <a:t>discussion</a:t>
            </a:r>
          </a:p>
          <a:p>
            <a:pPr marL="457191" indent="-457191">
              <a:lnSpc>
                <a:spcPct val="100000"/>
              </a:lnSpc>
              <a:spcBef>
                <a:spcPts val="0"/>
              </a:spcBef>
            </a:pPr>
            <a:r>
              <a:rPr lang="de-DE" sz="3200" dirty="0" smtClean="0"/>
              <a:t>Qualitative </a:t>
            </a:r>
            <a:r>
              <a:rPr lang="en-GB" sz="3200" dirty="0" smtClean="0"/>
              <a:t>content analysis</a:t>
            </a:r>
            <a:endParaRPr lang="en-GB" sz="3200" dirty="0"/>
          </a:p>
        </p:txBody>
      </p:sp>
      <p:cxnSp>
        <p:nvCxnSpPr>
          <p:cNvPr id="34" name="Verbinder: gewinkelt 33">
            <a:extLst>
              <a:ext uri="{FF2B5EF4-FFF2-40B4-BE49-F238E27FC236}">
                <a16:creationId xmlns:a16="http://schemas.microsoft.com/office/drawing/2014/main" id="{553F06DE-DAE5-438D-BF6D-6DD0FDD452B6}"/>
              </a:ext>
            </a:extLst>
          </p:cNvPr>
          <p:cNvCxnSpPr>
            <a:cxnSpLocks/>
          </p:cNvCxnSpPr>
          <p:nvPr/>
        </p:nvCxnSpPr>
        <p:spPr>
          <a:xfrm flipV="1">
            <a:off x="3007168" y="13685372"/>
            <a:ext cx="6876000" cy="936000"/>
          </a:xfrm>
          <a:prstGeom prst="bentConnector3">
            <a:avLst>
              <a:gd name="adj1" fmla="val 60032"/>
            </a:avLst>
          </a:prstGeom>
          <a:ln w="57150">
            <a:solidFill>
              <a:srgbClr val="B6D2E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Verbinder: gewinkelt 50">
            <a:extLst>
              <a:ext uri="{FF2B5EF4-FFF2-40B4-BE49-F238E27FC236}">
                <a16:creationId xmlns:a16="http://schemas.microsoft.com/office/drawing/2014/main" id="{CA25736B-B3E1-4491-A253-33DAFA04FA92}"/>
              </a:ext>
            </a:extLst>
          </p:cNvPr>
          <p:cNvCxnSpPr>
            <a:cxnSpLocks/>
          </p:cNvCxnSpPr>
          <p:nvPr/>
        </p:nvCxnSpPr>
        <p:spPr>
          <a:xfrm flipV="1">
            <a:off x="11507853" y="7025611"/>
            <a:ext cx="2808000" cy="6660000"/>
          </a:xfrm>
          <a:prstGeom prst="bentConnector3">
            <a:avLst>
              <a:gd name="adj1" fmla="val 50000"/>
            </a:avLst>
          </a:prstGeom>
          <a:ln w="57150">
            <a:solidFill>
              <a:srgbClr val="B6D2E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Grafik 55" descr="Fragezeichen">
            <a:extLst>
              <a:ext uri="{FF2B5EF4-FFF2-40B4-BE49-F238E27FC236}">
                <a16:creationId xmlns:a16="http://schemas.microsoft.com/office/drawing/2014/main" id="{9B39E0F1-551B-433A-9E6A-3462815383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906276" y="12919352"/>
            <a:ext cx="1573200" cy="1573200"/>
          </a:xfrm>
          <a:prstGeom prst="rect">
            <a:avLst/>
          </a:prstGeom>
        </p:spPr>
      </p:pic>
      <p:pic>
        <p:nvPicPr>
          <p:cNvPr id="57" name="Grafik 56" descr="Lupe">
            <a:extLst>
              <a:ext uri="{FF2B5EF4-FFF2-40B4-BE49-F238E27FC236}">
                <a16:creationId xmlns:a16="http://schemas.microsoft.com/office/drawing/2014/main" id="{308B7973-926F-4D46-A88E-21412F838B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4547742" y="5972069"/>
            <a:ext cx="1573808" cy="1573808"/>
          </a:xfrm>
          <a:prstGeom prst="rect">
            <a:avLst/>
          </a:prstGeom>
        </p:spPr>
      </p:pic>
      <p:pic>
        <p:nvPicPr>
          <p:cNvPr id="101" name="Grafik 100" descr="Fernglas">
            <a:extLst>
              <a:ext uri="{FF2B5EF4-FFF2-40B4-BE49-F238E27FC236}">
                <a16:creationId xmlns:a16="http://schemas.microsoft.com/office/drawing/2014/main" id="{556FC2A0-344F-4FB3-9CA8-376C85324E2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7565269" y="14954169"/>
            <a:ext cx="1573200" cy="1573200"/>
          </a:xfrm>
          <a:prstGeom prst="rect">
            <a:avLst/>
          </a:prstGeom>
        </p:spPr>
      </p:pic>
      <p:sp>
        <p:nvSpPr>
          <p:cNvPr id="104" name="Rechteck 103">
            <a:extLst>
              <a:ext uri="{FF2B5EF4-FFF2-40B4-BE49-F238E27FC236}">
                <a16:creationId xmlns:a16="http://schemas.microsoft.com/office/drawing/2014/main" id="{1C0EC008-36AB-4FAC-B500-84B396D48157}"/>
              </a:ext>
            </a:extLst>
          </p:cNvPr>
          <p:cNvSpPr/>
          <p:nvPr/>
        </p:nvSpPr>
        <p:spPr>
          <a:xfrm>
            <a:off x="8091667" y="15060944"/>
            <a:ext cx="14410116" cy="3557630"/>
          </a:xfrm>
          <a:prstGeom prst="rect">
            <a:avLst/>
          </a:prstGeom>
          <a:solidFill>
            <a:srgbClr val="C4D52A"/>
          </a:solidFill>
          <a:ln w="50800">
            <a:noFill/>
            <a:prstDash val="dash"/>
          </a:ln>
        </p:spPr>
        <p:txBody>
          <a:bodyPr vert="horz" lIns="3312000" tIns="252000" rIns="216000" bIns="252000" rtlCol="0" anchor="ctr">
            <a:noAutofit/>
          </a:bodyPr>
          <a:lstStyle/>
          <a:p>
            <a:r>
              <a:rPr lang="de-DE" sz="3400" b="1" dirty="0" smtClean="0"/>
              <a:t>An innovative </a:t>
            </a:r>
            <a:r>
              <a:rPr lang="en-GB" sz="3400" b="1" dirty="0" smtClean="0"/>
              <a:t>research approach</a:t>
            </a:r>
            <a:r>
              <a:rPr lang="de-DE" sz="3400" b="1" dirty="0" smtClean="0"/>
              <a:t>…</a:t>
            </a:r>
            <a:endParaRPr lang="de-DE" sz="3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/>
              <a:t>with regard to the </a:t>
            </a:r>
            <a:r>
              <a:rPr lang="en-US" sz="3400" dirty="0" smtClean="0"/>
              <a:t>subject, </a:t>
            </a:r>
            <a:r>
              <a:rPr lang="en-US" sz="3400" dirty="0"/>
              <a:t>the research question, and the methodology</a:t>
            </a:r>
            <a:r>
              <a:rPr lang="en-US" sz="34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400" dirty="0" err="1" smtClean="0"/>
              <a:t>which</a:t>
            </a:r>
            <a:r>
              <a:rPr lang="de-DE" sz="3400" dirty="0" smtClean="0"/>
              <a:t> </a:t>
            </a:r>
            <a:r>
              <a:rPr lang="en-US" sz="3400" dirty="0"/>
              <a:t>contributes to the development of career-enhancing and gender-sensitive negotiation techniques. </a:t>
            </a:r>
            <a:endParaRPr lang="de-DE" sz="3400" dirty="0"/>
          </a:p>
        </p:txBody>
      </p: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121BE389-653F-45E0-896D-773FF6C91518}"/>
              </a:ext>
            </a:extLst>
          </p:cNvPr>
          <p:cNvGrpSpPr/>
          <p:nvPr/>
        </p:nvGrpSpPr>
        <p:grpSpPr>
          <a:xfrm>
            <a:off x="8512508" y="14984061"/>
            <a:ext cx="2741320" cy="2741320"/>
            <a:chOff x="8242126" y="14794565"/>
            <a:chExt cx="2741320" cy="2741320"/>
          </a:xfrm>
        </p:grpSpPr>
        <p:pic>
          <p:nvPicPr>
            <p:cNvPr id="103" name="Grafik 102" descr="Glühbirne">
              <a:extLst>
                <a:ext uri="{FF2B5EF4-FFF2-40B4-BE49-F238E27FC236}">
                  <a16:creationId xmlns:a16="http://schemas.microsoft.com/office/drawing/2014/main" id="{978A1AC1-A073-4817-A4F0-179B5501E1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p:blipFill>
          <p:spPr>
            <a:xfrm>
              <a:off x="8810786" y="15380284"/>
              <a:ext cx="1573200" cy="1573200"/>
            </a:xfrm>
            <a:prstGeom prst="rect">
              <a:avLst/>
            </a:prstGeom>
          </p:spPr>
        </p:pic>
        <p:grpSp>
          <p:nvGrpSpPr>
            <p:cNvPr id="17" name="Grafik 12" descr="Sonne">
              <a:extLst>
                <a:ext uri="{FF2B5EF4-FFF2-40B4-BE49-F238E27FC236}">
                  <a16:creationId xmlns:a16="http://schemas.microsoft.com/office/drawing/2014/main" id="{788152F0-219E-42AD-9ADF-5C2A4C5ECEB3}"/>
                </a:ext>
              </a:extLst>
            </p:cNvPr>
            <p:cNvGrpSpPr/>
            <p:nvPr/>
          </p:nvGrpSpPr>
          <p:grpSpPr>
            <a:xfrm>
              <a:off x="8242126" y="14794565"/>
              <a:ext cx="2741320" cy="2741320"/>
              <a:chOff x="8242126" y="14794565"/>
              <a:chExt cx="2741320" cy="2741320"/>
            </a:xfrm>
            <a:solidFill>
              <a:schemeClr val="bg1"/>
            </a:solidFill>
          </p:grpSpPr>
          <p:sp>
            <p:nvSpPr>
              <p:cNvPr id="24" name="Freihandform: Form 23">
                <a:extLst>
                  <a:ext uri="{FF2B5EF4-FFF2-40B4-BE49-F238E27FC236}">
                    <a16:creationId xmlns:a16="http://schemas.microsoft.com/office/drawing/2014/main" id="{0CDFDC64-978E-4793-960F-7AB19918E8AE}"/>
                  </a:ext>
                </a:extLst>
              </p:cNvPr>
              <p:cNvSpPr/>
              <p:nvPr/>
            </p:nvSpPr>
            <p:spPr>
              <a:xfrm>
                <a:off x="8242126" y="16016241"/>
                <a:ext cx="655533" cy="297970"/>
              </a:xfrm>
              <a:custGeom>
                <a:avLst/>
                <a:gdLst>
                  <a:gd name="connsiteX0" fmla="*/ 69837 w 655533"/>
                  <a:gd name="connsiteY0" fmla="*/ 69837 h 297969"/>
                  <a:gd name="connsiteX1" fmla="*/ 606182 w 655533"/>
                  <a:gd name="connsiteY1" fmla="*/ 69837 h 297969"/>
                  <a:gd name="connsiteX2" fmla="*/ 606182 w 655533"/>
                  <a:gd name="connsiteY2" fmla="*/ 248618 h 297969"/>
                  <a:gd name="connsiteX3" fmla="*/ 69837 w 655533"/>
                  <a:gd name="connsiteY3" fmla="*/ 248618 h 297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5533" h="297969">
                    <a:moveTo>
                      <a:pt x="69837" y="69837"/>
                    </a:moveTo>
                    <a:lnTo>
                      <a:pt x="606182" y="69837"/>
                    </a:lnTo>
                    <a:lnTo>
                      <a:pt x="606182" y="248618"/>
                    </a:lnTo>
                    <a:lnTo>
                      <a:pt x="69837" y="248618"/>
                    </a:lnTo>
                    <a:close/>
                  </a:path>
                </a:pathLst>
              </a:custGeom>
              <a:grpFill/>
              <a:ln w="297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6" name="Freihandform: Form 25">
                <a:extLst>
                  <a:ext uri="{FF2B5EF4-FFF2-40B4-BE49-F238E27FC236}">
                    <a16:creationId xmlns:a16="http://schemas.microsoft.com/office/drawing/2014/main" id="{88E87E98-9C03-478D-A925-5C5BCF5E02DC}"/>
                  </a:ext>
                </a:extLst>
              </p:cNvPr>
              <p:cNvSpPr/>
              <p:nvPr/>
            </p:nvSpPr>
            <p:spPr>
              <a:xfrm>
                <a:off x="10327913" y="16016241"/>
                <a:ext cx="655533" cy="297970"/>
              </a:xfrm>
              <a:custGeom>
                <a:avLst/>
                <a:gdLst>
                  <a:gd name="connsiteX0" fmla="*/ 69837 w 655533"/>
                  <a:gd name="connsiteY0" fmla="*/ 69837 h 297969"/>
                  <a:gd name="connsiteX1" fmla="*/ 606182 w 655533"/>
                  <a:gd name="connsiteY1" fmla="*/ 69837 h 297969"/>
                  <a:gd name="connsiteX2" fmla="*/ 606182 w 655533"/>
                  <a:gd name="connsiteY2" fmla="*/ 248618 h 297969"/>
                  <a:gd name="connsiteX3" fmla="*/ 69837 w 655533"/>
                  <a:gd name="connsiteY3" fmla="*/ 248618 h 297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5533" h="297969">
                    <a:moveTo>
                      <a:pt x="69837" y="69837"/>
                    </a:moveTo>
                    <a:lnTo>
                      <a:pt x="606182" y="69837"/>
                    </a:lnTo>
                    <a:lnTo>
                      <a:pt x="606182" y="248618"/>
                    </a:lnTo>
                    <a:lnTo>
                      <a:pt x="69837" y="248618"/>
                    </a:lnTo>
                    <a:close/>
                  </a:path>
                </a:pathLst>
              </a:custGeom>
              <a:grpFill/>
              <a:ln w="297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29" name="Freihandform: Form 28">
                <a:extLst>
                  <a:ext uri="{FF2B5EF4-FFF2-40B4-BE49-F238E27FC236}">
                    <a16:creationId xmlns:a16="http://schemas.microsoft.com/office/drawing/2014/main" id="{F59197F9-B47A-4321-B897-EACDCD1891DB}"/>
                  </a:ext>
                </a:extLst>
              </p:cNvPr>
              <p:cNvSpPr/>
              <p:nvPr/>
            </p:nvSpPr>
            <p:spPr>
              <a:xfrm>
                <a:off x="9463802" y="16880352"/>
                <a:ext cx="297970" cy="655533"/>
              </a:xfrm>
              <a:custGeom>
                <a:avLst/>
                <a:gdLst>
                  <a:gd name="connsiteX0" fmla="*/ 69837 w 297969"/>
                  <a:gd name="connsiteY0" fmla="*/ 69837 h 655533"/>
                  <a:gd name="connsiteX1" fmla="*/ 248618 w 297969"/>
                  <a:gd name="connsiteY1" fmla="*/ 69837 h 655533"/>
                  <a:gd name="connsiteX2" fmla="*/ 248618 w 297969"/>
                  <a:gd name="connsiteY2" fmla="*/ 606182 h 655533"/>
                  <a:gd name="connsiteX3" fmla="*/ 69837 w 297969"/>
                  <a:gd name="connsiteY3" fmla="*/ 606182 h 655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969" h="655533">
                    <a:moveTo>
                      <a:pt x="69837" y="69837"/>
                    </a:moveTo>
                    <a:lnTo>
                      <a:pt x="248618" y="69837"/>
                    </a:lnTo>
                    <a:lnTo>
                      <a:pt x="248618" y="606182"/>
                    </a:lnTo>
                    <a:lnTo>
                      <a:pt x="69837" y="606182"/>
                    </a:lnTo>
                    <a:close/>
                  </a:path>
                </a:pathLst>
              </a:custGeom>
              <a:grpFill/>
              <a:ln w="297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0" name="Freihandform: Form 29">
                <a:extLst>
                  <a:ext uri="{FF2B5EF4-FFF2-40B4-BE49-F238E27FC236}">
                    <a16:creationId xmlns:a16="http://schemas.microsoft.com/office/drawing/2014/main" id="{A5967DEC-F49A-4ADA-8FE9-5C797E72C0DA}"/>
                  </a:ext>
                </a:extLst>
              </p:cNvPr>
              <p:cNvSpPr/>
              <p:nvPr/>
            </p:nvSpPr>
            <p:spPr>
              <a:xfrm>
                <a:off x="9463802" y="14794565"/>
                <a:ext cx="297970" cy="655533"/>
              </a:xfrm>
              <a:custGeom>
                <a:avLst/>
                <a:gdLst>
                  <a:gd name="connsiteX0" fmla="*/ 69837 w 297969"/>
                  <a:gd name="connsiteY0" fmla="*/ 69837 h 655533"/>
                  <a:gd name="connsiteX1" fmla="*/ 248618 w 297969"/>
                  <a:gd name="connsiteY1" fmla="*/ 69837 h 655533"/>
                  <a:gd name="connsiteX2" fmla="*/ 248618 w 297969"/>
                  <a:gd name="connsiteY2" fmla="*/ 606182 h 655533"/>
                  <a:gd name="connsiteX3" fmla="*/ 69837 w 297969"/>
                  <a:gd name="connsiteY3" fmla="*/ 606182 h 655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969" h="655533">
                    <a:moveTo>
                      <a:pt x="69837" y="69837"/>
                    </a:moveTo>
                    <a:lnTo>
                      <a:pt x="248618" y="69837"/>
                    </a:lnTo>
                    <a:lnTo>
                      <a:pt x="248618" y="606182"/>
                    </a:lnTo>
                    <a:lnTo>
                      <a:pt x="69837" y="606182"/>
                    </a:lnTo>
                    <a:close/>
                  </a:path>
                </a:pathLst>
              </a:custGeom>
              <a:grpFill/>
              <a:ln w="297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5" name="Freihandform: Form 34">
                <a:extLst>
                  <a:ext uri="{FF2B5EF4-FFF2-40B4-BE49-F238E27FC236}">
                    <a16:creationId xmlns:a16="http://schemas.microsoft.com/office/drawing/2014/main" id="{E987D14E-BAED-47B7-AA99-E6CF695E0A80}"/>
                  </a:ext>
                </a:extLst>
              </p:cNvPr>
              <p:cNvSpPr/>
              <p:nvPr/>
            </p:nvSpPr>
            <p:spPr>
              <a:xfrm>
                <a:off x="8532531" y="16559745"/>
                <a:ext cx="685330" cy="685330"/>
              </a:xfrm>
              <a:custGeom>
                <a:avLst/>
                <a:gdLst>
                  <a:gd name="connsiteX0" fmla="*/ 604429 w 685330"/>
                  <a:gd name="connsiteY0" fmla="*/ 225180 h 685330"/>
                  <a:gd name="connsiteX1" fmla="*/ 225180 w 685330"/>
                  <a:gd name="connsiteY1" fmla="*/ 604429 h 685330"/>
                  <a:gd name="connsiteX2" fmla="*/ 98763 w 685330"/>
                  <a:gd name="connsiteY2" fmla="*/ 478013 h 685330"/>
                  <a:gd name="connsiteX3" fmla="*/ 478013 w 685330"/>
                  <a:gd name="connsiteY3" fmla="*/ 98763 h 685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5330" h="685330">
                    <a:moveTo>
                      <a:pt x="604429" y="225180"/>
                    </a:moveTo>
                    <a:lnTo>
                      <a:pt x="225180" y="604429"/>
                    </a:lnTo>
                    <a:lnTo>
                      <a:pt x="98763" y="478013"/>
                    </a:lnTo>
                    <a:lnTo>
                      <a:pt x="478013" y="98763"/>
                    </a:lnTo>
                    <a:close/>
                  </a:path>
                </a:pathLst>
              </a:custGeom>
              <a:grpFill/>
              <a:ln w="297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6" name="Freihandform: Form 35">
                <a:extLst>
                  <a:ext uri="{FF2B5EF4-FFF2-40B4-BE49-F238E27FC236}">
                    <a16:creationId xmlns:a16="http://schemas.microsoft.com/office/drawing/2014/main" id="{9294DA16-2028-4138-BF4D-3EA0B20B54E4}"/>
                  </a:ext>
                </a:extLst>
              </p:cNvPr>
              <p:cNvSpPr/>
              <p:nvPr/>
            </p:nvSpPr>
            <p:spPr>
              <a:xfrm>
                <a:off x="10010320" y="15087924"/>
                <a:ext cx="685330" cy="685330"/>
              </a:xfrm>
              <a:custGeom>
                <a:avLst/>
                <a:gdLst>
                  <a:gd name="connsiteX0" fmla="*/ 604429 w 685330"/>
                  <a:gd name="connsiteY0" fmla="*/ 225180 h 685330"/>
                  <a:gd name="connsiteX1" fmla="*/ 225180 w 685330"/>
                  <a:gd name="connsiteY1" fmla="*/ 604429 h 685330"/>
                  <a:gd name="connsiteX2" fmla="*/ 98763 w 685330"/>
                  <a:gd name="connsiteY2" fmla="*/ 478013 h 685330"/>
                  <a:gd name="connsiteX3" fmla="*/ 478013 w 685330"/>
                  <a:gd name="connsiteY3" fmla="*/ 98763 h 685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5330" h="685330">
                    <a:moveTo>
                      <a:pt x="604429" y="225180"/>
                    </a:moveTo>
                    <a:lnTo>
                      <a:pt x="225180" y="604429"/>
                    </a:lnTo>
                    <a:lnTo>
                      <a:pt x="98763" y="478013"/>
                    </a:lnTo>
                    <a:lnTo>
                      <a:pt x="478013" y="98763"/>
                    </a:lnTo>
                    <a:close/>
                  </a:path>
                </a:pathLst>
              </a:custGeom>
              <a:grpFill/>
              <a:ln w="297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7" name="Freihandform: Form 36">
                <a:extLst>
                  <a:ext uri="{FF2B5EF4-FFF2-40B4-BE49-F238E27FC236}">
                    <a16:creationId xmlns:a16="http://schemas.microsoft.com/office/drawing/2014/main" id="{87F02009-F84F-4346-8A86-AF10AC8743AF}"/>
                  </a:ext>
                </a:extLst>
              </p:cNvPr>
              <p:cNvSpPr/>
              <p:nvPr/>
            </p:nvSpPr>
            <p:spPr>
              <a:xfrm>
                <a:off x="8535443" y="15084994"/>
                <a:ext cx="685330" cy="685330"/>
              </a:xfrm>
              <a:custGeom>
                <a:avLst/>
                <a:gdLst>
                  <a:gd name="connsiteX0" fmla="*/ 604429 w 685330"/>
                  <a:gd name="connsiteY0" fmla="*/ 478013 h 685330"/>
                  <a:gd name="connsiteX1" fmla="*/ 478013 w 685330"/>
                  <a:gd name="connsiteY1" fmla="*/ 604429 h 685330"/>
                  <a:gd name="connsiteX2" fmla="*/ 98763 w 685330"/>
                  <a:gd name="connsiteY2" fmla="*/ 225180 h 685330"/>
                  <a:gd name="connsiteX3" fmla="*/ 225180 w 685330"/>
                  <a:gd name="connsiteY3" fmla="*/ 98763 h 685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5330" h="685330">
                    <a:moveTo>
                      <a:pt x="604429" y="478013"/>
                    </a:moveTo>
                    <a:lnTo>
                      <a:pt x="478013" y="604429"/>
                    </a:lnTo>
                    <a:lnTo>
                      <a:pt x="98763" y="225180"/>
                    </a:lnTo>
                    <a:lnTo>
                      <a:pt x="225180" y="98763"/>
                    </a:lnTo>
                    <a:close/>
                  </a:path>
                </a:pathLst>
              </a:custGeom>
              <a:grpFill/>
              <a:ln w="297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  <p:sp>
            <p:nvSpPr>
              <p:cNvPr id="38" name="Freihandform: Form 37">
                <a:extLst>
                  <a:ext uri="{FF2B5EF4-FFF2-40B4-BE49-F238E27FC236}">
                    <a16:creationId xmlns:a16="http://schemas.microsoft.com/office/drawing/2014/main" id="{993E3F13-C7AA-4B02-89DD-F2AFF28AF8B6}"/>
                  </a:ext>
                </a:extLst>
              </p:cNvPr>
              <p:cNvSpPr/>
              <p:nvPr/>
            </p:nvSpPr>
            <p:spPr>
              <a:xfrm>
                <a:off x="10007378" y="16562702"/>
                <a:ext cx="685330" cy="685330"/>
              </a:xfrm>
              <a:custGeom>
                <a:avLst/>
                <a:gdLst>
                  <a:gd name="connsiteX0" fmla="*/ 604429 w 685330"/>
                  <a:gd name="connsiteY0" fmla="*/ 478013 h 685330"/>
                  <a:gd name="connsiteX1" fmla="*/ 478013 w 685330"/>
                  <a:gd name="connsiteY1" fmla="*/ 604429 h 685330"/>
                  <a:gd name="connsiteX2" fmla="*/ 98763 w 685330"/>
                  <a:gd name="connsiteY2" fmla="*/ 225180 h 685330"/>
                  <a:gd name="connsiteX3" fmla="*/ 225180 w 685330"/>
                  <a:gd name="connsiteY3" fmla="*/ 98763 h 685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5330" h="685330">
                    <a:moveTo>
                      <a:pt x="604429" y="478013"/>
                    </a:moveTo>
                    <a:lnTo>
                      <a:pt x="478013" y="604429"/>
                    </a:lnTo>
                    <a:lnTo>
                      <a:pt x="98763" y="225180"/>
                    </a:lnTo>
                    <a:lnTo>
                      <a:pt x="225180" y="98763"/>
                    </a:lnTo>
                    <a:close/>
                  </a:path>
                </a:pathLst>
              </a:custGeom>
              <a:grpFill/>
              <a:ln w="2976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de-DE"/>
              </a:p>
            </p:txBody>
          </p:sp>
        </p:grpSp>
      </p:grpSp>
      <p:pic>
        <p:nvPicPr>
          <p:cNvPr id="40" name="Grafik 39" descr="Zahnräder">
            <a:extLst>
              <a:ext uri="{FF2B5EF4-FFF2-40B4-BE49-F238E27FC236}">
                <a16:creationId xmlns:a16="http://schemas.microsoft.com/office/drawing/2014/main" id="{1A4B9ECE-B264-4EDD-813D-D6215EE66F0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9123346" y="12881862"/>
            <a:ext cx="1573808" cy="1573808"/>
          </a:xfrm>
          <a:prstGeom prst="rect">
            <a:avLst/>
          </a:prstGeom>
        </p:spPr>
      </p:pic>
      <p:cxnSp>
        <p:nvCxnSpPr>
          <p:cNvPr id="41" name="Verbinder: gewinkelt 40">
            <a:extLst>
              <a:ext uri="{FF2B5EF4-FFF2-40B4-BE49-F238E27FC236}">
                <a16:creationId xmlns:a16="http://schemas.microsoft.com/office/drawing/2014/main" id="{5A7EDDFC-D9DD-4BD3-8033-67AB62CAB08B}"/>
              </a:ext>
            </a:extLst>
          </p:cNvPr>
          <p:cNvCxnSpPr>
            <a:cxnSpLocks/>
          </p:cNvCxnSpPr>
          <p:nvPr/>
        </p:nvCxnSpPr>
        <p:spPr>
          <a:xfrm>
            <a:off x="16350383" y="7020838"/>
            <a:ext cx="2808000" cy="6660000"/>
          </a:xfrm>
          <a:prstGeom prst="bentConnector3">
            <a:avLst>
              <a:gd name="adj1" fmla="val 25304"/>
            </a:avLst>
          </a:prstGeom>
          <a:ln w="57150">
            <a:solidFill>
              <a:srgbClr val="B6D2E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erbinder: gewinkelt 41">
            <a:extLst>
              <a:ext uri="{FF2B5EF4-FFF2-40B4-BE49-F238E27FC236}">
                <a16:creationId xmlns:a16="http://schemas.microsoft.com/office/drawing/2014/main" id="{D6A30429-E749-4DDB-B061-7743CFFBA461}"/>
              </a:ext>
            </a:extLst>
          </p:cNvPr>
          <p:cNvCxnSpPr>
            <a:cxnSpLocks/>
            <a:stCxn id="40" idx="3"/>
            <a:endCxn id="101" idx="1"/>
          </p:cNvCxnSpPr>
          <p:nvPr/>
        </p:nvCxnSpPr>
        <p:spPr>
          <a:xfrm>
            <a:off x="20697154" y="13668766"/>
            <a:ext cx="6868115" cy="2072003"/>
          </a:xfrm>
          <a:prstGeom prst="bentConnector3">
            <a:avLst>
              <a:gd name="adj1" fmla="val 36825"/>
            </a:avLst>
          </a:prstGeom>
          <a:ln w="57150">
            <a:solidFill>
              <a:srgbClr val="B6D2E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>
            <a:extLst>
              <a:ext uri="{FF2B5EF4-FFF2-40B4-BE49-F238E27FC236}">
                <a16:creationId xmlns:a16="http://schemas.microsoft.com/office/drawing/2014/main" id="{BCBB1EE4-4F18-4577-96DB-FCC20EA7BDC0}"/>
              </a:ext>
            </a:extLst>
          </p:cNvPr>
          <p:cNvSpPr/>
          <p:nvPr/>
        </p:nvSpPr>
        <p:spPr>
          <a:xfrm>
            <a:off x="1003121" y="4471445"/>
            <a:ext cx="28237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dirty="0" smtClean="0">
                <a:solidFill>
                  <a:prstClr val="black"/>
                </a:solidFill>
              </a:rPr>
              <a:t>Prof</a:t>
            </a:r>
            <a:r>
              <a:rPr lang="de-DE" sz="4000" dirty="0">
                <a:solidFill>
                  <a:prstClr val="black"/>
                </a:solidFill>
              </a:rPr>
              <a:t>. Dr. Veronika Kneip, Prof. Dr. Andrea Ruppert, </a:t>
            </a:r>
            <a:r>
              <a:rPr lang="de-DE" sz="4000" dirty="0" smtClean="0">
                <a:solidFill>
                  <a:prstClr val="black"/>
                </a:solidFill>
              </a:rPr>
              <a:t>Prof</a:t>
            </a:r>
            <a:r>
              <a:rPr lang="de-DE" sz="4000" dirty="0">
                <a:solidFill>
                  <a:prstClr val="black"/>
                </a:solidFill>
              </a:rPr>
              <a:t>. Dr. Martina Voigt</a:t>
            </a:r>
          </a:p>
        </p:txBody>
      </p:sp>
      <p:pic>
        <p:nvPicPr>
          <p:cNvPr id="46" name="Grafik 45" descr="Sitzungssaal">
            <a:extLst>
              <a:ext uri="{FF2B5EF4-FFF2-40B4-BE49-F238E27FC236}">
                <a16:creationId xmlns:a16="http://schemas.microsoft.com/office/drawing/2014/main" id="{50D22E75-C37F-41BB-BB3D-C601997F8FC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1217815" y="13817139"/>
            <a:ext cx="1573200" cy="157320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4532421" y="10262909"/>
            <a:ext cx="4347379" cy="175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8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193</Words>
  <Application>Microsoft Office PowerPoint</Application>
  <PresentationFormat>Benutzerdefiniert</PresentationFormat>
  <Paragraphs>25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Catinca Roth</dc:creator>
  <cp:lastModifiedBy>Kneip</cp:lastModifiedBy>
  <cp:revision>89</cp:revision>
  <dcterms:created xsi:type="dcterms:W3CDTF">2021-10-19T10:50:14Z</dcterms:created>
  <dcterms:modified xsi:type="dcterms:W3CDTF">2022-01-18T14:53:18Z</dcterms:modified>
</cp:coreProperties>
</file>